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7" r:id="rId9"/>
    <p:sldId id="271" r:id="rId10"/>
    <p:sldId id="270" r:id="rId11"/>
    <p:sldId id="263" r:id="rId12"/>
    <p:sldId id="264" r:id="rId13"/>
    <p:sldId id="265" r:id="rId14"/>
    <p:sldId id="268" r:id="rId15"/>
    <p:sldId id="269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F3A-78A4-4168-B04B-CF6811E6269B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DE65-95F5-4EB4-8778-D6696540C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F3A-78A4-4168-B04B-CF6811E6269B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DE65-95F5-4EB4-8778-D6696540C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F3A-78A4-4168-B04B-CF6811E6269B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DE65-95F5-4EB4-8778-D6696540C21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F3A-78A4-4168-B04B-CF6811E6269B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DE65-95F5-4EB4-8778-D6696540C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F3A-78A4-4168-B04B-CF6811E6269B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DE65-95F5-4EB4-8778-D6696540C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F3A-78A4-4168-B04B-CF6811E6269B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DE65-95F5-4EB4-8778-D6696540C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F3A-78A4-4168-B04B-CF6811E6269B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DE65-95F5-4EB4-8778-D6696540C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F3A-78A4-4168-B04B-CF6811E6269B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DE65-95F5-4EB4-8778-D6696540C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F3A-78A4-4168-B04B-CF6811E6269B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DE65-95F5-4EB4-8778-D6696540C21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F3A-78A4-4168-B04B-CF6811E6269B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DE65-95F5-4EB4-8778-D6696540C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F3A-78A4-4168-B04B-CF6811E6269B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DE65-95F5-4EB4-8778-D6696540C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6A75F3A-78A4-4168-B04B-CF6811E6269B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0D7DE65-95F5-4EB4-8778-D6696540C2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Pregled lokalnih SCADA sistema u CGES-u s posebnim osvrtom na njihovo unapređenje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4343400"/>
            <a:ext cx="4343400" cy="1473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Miljan Jovović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Mimo Mirković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Crnogorski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elektroprenosni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sistem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>
            <a:noAutofit/>
          </a:bodyPr>
          <a:lstStyle/>
          <a:p>
            <a:r>
              <a:rPr lang="en-US" sz="3200" dirty="0" smtClean="0"/>
              <a:t>Lokalni SCADA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nakon unapređenja </a:t>
            </a:r>
            <a:r>
              <a:rPr lang="en-US" sz="3200" dirty="0" err="1" smtClean="0"/>
              <a:t>uz</a:t>
            </a:r>
            <a:r>
              <a:rPr lang="en-US" sz="3200" dirty="0" smtClean="0"/>
              <a:t> </a:t>
            </a:r>
            <a:r>
              <a:rPr lang="en-US" sz="3200" dirty="0" err="1" smtClean="0"/>
              <a:t>zadržavanje</a:t>
            </a:r>
            <a:r>
              <a:rPr lang="en-US" sz="3200" dirty="0" smtClean="0"/>
              <a:t> postojeće </a:t>
            </a:r>
            <a:r>
              <a:rPr lang="en-US" sz="3200" dirty="0" err="1" smtClean="0"/>
              <a:t>opreme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32037"/>
            <a:ext cx="73152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371600"/>
            <a:ext cx="1739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TS Pljevlja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TS Ribarevine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7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Topologija prsten </a:t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114407"/>
            <a:ext cx="2188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TS Podgorica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Velike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trafostanice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redudansa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315199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9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Topologija prsten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74938"/>
            <a:ext cx="6400799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639669"/>
            <a:ext cx="2234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TS Kotor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Manje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trafostanice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Nema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redudanse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Topologija</a:t>
            </a:r>
            <a:r>
              <a:rPr lang="en-US" sz="3600" dirty="0" smtClean="0"/>
              <a:t> </a:t>
            </a:r>
            <a:r>
              <a:rPr lang="en-US" sz="3600" dirty="0" err="1" smtClean="0"/>
              <a:t>zvijezda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kombinacija</a:t>
            </a:r>
            <a:r>
              <a:rPr lang="en-US" sz="3600" dirty="0" smtClean="0"/>
              <a:t> </a:t>
            </a:r>
            <a:r>
              <a:rPr lang="en-US" sz="3600" dirty="0" err="1" smtClean="0"/>
              <a:t>prsten-zvijezda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84437"/>
            <a:ext cx="68580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9498" y="1676399"/>
            <a:ext cx="1518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TS Virpazar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TS Nikšić 2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905000"/>
            <a:ext cx="7408862" cy="4117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Nivoi upravljanja nakon unapređenja sistema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156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143000"/>
            <a:ext cx="7408333" cy="5334000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en-US" sz="1800" dirty="0" err="1" smtClean="0"/>
              <a:t>Modernizacija</a:t>
            </a:r>
            <a:r>
              <a:rPr lang="en-US" sz="1800" dirty="0" smtClean="0"/>
              <a:t> TS </a:t>
            </a:r>
            <a:r>
              <a:rPr lang="en-US" sz="1800" dirty="0" err="1" smtClean="0"/>
              <a:t>Nikšić</a:t>
            </a:r>
            <a:r>
              <a:rPr lang="en-US" sz="1800" dirty="0" smtClean="0"/>
              <a:t>  i TS Podgorica 1</a:t>
            </a:r>
          </a:p>
          <a:p>
            <a:pPr>
              <a:buClr>
                <a:schemeClr val="tx2"/>
              </a:buClr>
            </a:pPr>
            <a:r>
              <a:rPr lang="en-US" sz="1800" dirty="0" err="1" smtClean="0"/>
              <a:t>Opremanje</a:t>
            </a:r>
            <a:r>
              <a:rPr lang="en-US" sz="1800" dirty="0" smtClean="0"/>
              <a:t> </a:t>
            </a:r>
            <a:r>
              <a:rPr lang="en-US" sz="1800" dirty="0" err="1" smtClean="0"/>
              <a:t>objekata</a:t>
            </a:r>
            <a:r>
              <a:rPr lang="en-US" sz="1800" dirty="0" smtClean="0"/>
              <a:t> RTU-</a:t>
            </a:r>
            <a:r>
              <a:rPr lang="en-US" sz="1800" dirty="0" err="1" smtClean="0"/>
              <a:t>ovima</a:t>
            </a:r>
            <a:r>
              <a:rPr lang="en-US" sz="1800" dirty="0" smtClean="0"/>
              <a:t>:</a:t>
            </a:r>
          </a:p>
          <a:p>
            <a:pPr marL="912813" indent="1588">
              <a:buFont typeface="Wingdings" panose="05000000000000000000" pitchFamily="2" charset="2"/>
              <a:buChar char="§"/>
            </a:pPr>
            <a:r>
              <a:rPr lang="sr-Latn-CS" sz="1800" dirty="0"/>
              <a:t> </a:t>
            </a:r>
            <a:r>
              <a:rPr lang="sr-Latn-CS" sz="1800" dirty="0" smtClean="0"/>
              <a:t> </a:t>
            </a:r>
            <a:r>
              <a:rPr lang="en-US" sz="1800" dirty="0" err="1" smtClean="0"/>
              <a:t>komunikacija</a:t>
            </a:r>
            <a:r>
              <a:rPr lang="en-US" sz="1800" dirty="0" smtClean="0"/>
              <a:t> sa </a:t>
            </a:r>
            <a:r>
              <a:rPr lang="en-US" sz="1800" dirty="0" err="1" smtClean="0"/>
              <a:t>nadređenim</a:t>
            </a:r>
            <a:r>
              <a:rPr lang="en-US" sz="1800" dirty="0" smtClean="0"/>
              <a:t> </a:t>
            </a:r>
            <a:r>
              <a:rPr lang="en-US" sz="1800" dirty="0" err="1" smtClean="0"/>
              <a:t>dispečerskim</a:t>
            </a:r>
            <a:r>
              <a:rPr lang="en-US" sz="1800" dirty="0" smtClean="0"/>
              <a:t> </a:t>
            </a:r>
            <a:r>
              <a:rPr lang="en-US" sz="1800" dirty="0" err="1" smtClean="0"/>
              <a:t>centrom</a:t>
            </a:r>
            <a:r>
              <a:rPr lang="en-US" sz="1800" dirty="0" smtClean="0"/>
              <a:t> </a:t>
            </a:r>
            <a:r>
              <a:rPr lang="en-US" sz="1800" dirty="0" err="1" smtClean="0"/>
              <a:t>po</a:t>
            </a:r>
            <a:endParaRPr lang="sr-Latn-CS" sz="1800" dirty="0" smtClean="0"/>
          </a:p>
          <a:p>
            <a:pPr marL="912813" indent="0">
              <a:buNone/>
            </a:pPr>
            <a:r>
              <a:rPr lang="sr-Latn-CS" sz="1800" dirty="0"/>
              <a:t> </a:t>
            </a:r>
            <a:r>
              <a:rPr lang="sr-Latn-CS" sz="1800" dirty="0" smtClean="0"/>
              <a:t>  </a:t>
            </a:r>
            <a:r>
              <a:rPr lang="en-US" sz="1800" dirty="0" smtClean="0"/>
              <a:t> IEC 60870-5-104</a:t>
            </a:r>
          </a:p>
          <a:p>
            <a:pPr marL="912813" indent="1588">
              <a:buFont typeface="Wingdings" panose="05000000000000000000" pitchFamily="2" charset="2"/>
              <a:buChar char="§"/>
            </a:pPr>
            <a:r>
              <a:rPr lang="sr-Latn-CS" sz="1800" dirty="0" smtClean="0"/>
              <a:t>  </a:t>
            </a:r>
            <a:r>
              <a:rPr lang="en-US" sz="1800" dirty="0" smtClean="0"/>
              <a:t>IEC 61850</a:t>
            </a:r>
          </a:p>
          <a:p>
            <a:pPr marL="912813" indent="1588">
              <a:buFont typeface="Wingdings" panose="05000000000000000000" pitchFamily="2" charset="2"/>
              <a:buChar char="§"/>
            </a:pPr>
            <a:r>
              <a:rPr lang="sr-Latn-CS" sz="1800" dirty="0" smtClean="0"/>
              <a:t>  </a:t>
            </a:r>
            <a:r>
              <a:rPr lang="en-US" sz="1800" dirty="0" smtClean="0"/>
              <a:t>HMI računar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1800" dirty="0" smtClean="0"/>
          </a:p>
          <a:p>
            <a:pPr>
              <a:buClr>
                <a:schemeClr val="tx2"/>
              </a:buClr>
            </a:pPr>
            <a:endParaRPr lang="sr-Latn-CS" sz="1800" dirty="0" smtClean="0"/>
          </a:p>
          <a:p>
            <a:pPr>
              <a:buClr>
                <a:schemeClr val="tx2"/>
              </a:buClr>
            </a:pPr>
            <a:r>
              <a:rPr lang="en-US" sz="1800" dirty="0" smtClean="0"/>
              <a:t>III </a:t>
            </a:r>
            <a:r>
              <a:rPr lang="en-US" sz="1800" dirty="0" err="1" smtClean="0"/>
              <a:t>faza</a:t>
            </a:r>
            <a:r>
              <a:rPr lang="en-US" sz="1800" dirty="0" smtClean="0"/>
              <a:t> </a:t>
            </a:r>
            <a:r>
              <a:rPr lang="en-US" sz="1800" dirty="0" err="1" smtClean="0"/>
              <a:t>projekta</a:t>
            </a:r>
            <a:r>
              <a:rPr lang="en-US" sz="1800" dirty="0" smtClean="0"/>
              <a:t> </a:t>
            </a:r>
            <a:r>
              <a:rPr lang="en-US" sz="1800" dirty="0" err="1" smtClean="0"/>
              <a:t>rekonstrukcije</a:t>
            </a:r>
            <a:r>
              <a:rPr lang="en-US" sz="1800" dirty="0" smtClean="0"/>
              <a:t> upravljanja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zaštita</a:t>
            </a:r>
            <a:r>
              <a:rPr lang="en-US" sz="1800" dirty="0" smtClean="0"/>
              <a:t> (</a:t>
            </a:r>
            <a:r>
              <a:rPr lang="en-US" sz="1800" dirty="0" err="1" smtClean="0"/>
              <a:t>preostale</a:t>
            </a:r>
            <a:r>
              <a:rPr lang="en-US" sz="1800" dirty="0" smtClean="0"/>
              <a:t> </a:t>
            </a:r>
            <a:r>
              <a:rPr lang="en-US" sz="1800" dirty="0" err="1" smtClean="0"/>
              <a:t>trafostanice</a:t>
            </a:r>
            <a:r>
              <a:rPr lang="en-US" sz="1800" dirty="0" smtClean="0"/>
              <a:t> </a:t>
            </a:r>
            <a:r>
              <a:rPr lang="en-US" sz="1800" dirty="0" err="1" smtClean="0"/>
              <a:t>naponskog</a:t>
            </a:r>
            <a:r>
              <a:rPr lang="en-US" sz="1800" dirty="0" smtClean="0"/>
              <a:t> </a:t>
            </a:r>
            <a:r>
              <a:rPr lang="en-US" sz="1800" dirty="0" err="1" smtClean="0"/>
              <a:t>nivoa</a:t>
            </a:r>
            <a:r>
              <a:rPr lang="en-US" sz="1800" dirty="0" smtClean="0"/>
              <a:t> 110kv/x kV)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Planirani</a:t>
            </a:r>
            <a:r>
              <a:rPr lang="en-US" sz="4000" dirty="0" smtClean="0"/>
              <a:t> </a:t>
            </a:r>
            <a:r>
              <a:rPr lang="en-US" sz="4000" dirty="0" err="1" smtClean="0"/>
              <a:t>radovi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0"/>
            <a:ext cx="647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Lokalni SCADA sistemi</a:t>
            </a:r>
          </a:p>
          <a:p>
            <a:r>
              <a:rPr lang="sr-Latn-CS" dirty="0" smtClean="0"/>
              <a:t>Zahvat mjerenih veličina i signalizacija žičanim putem</a:t>
            </a:r>
            <a:r>
              <a:rPr lang="en-US" dirty="0" smtClean="0"/>
              <a:t> (</a:t>
            </a:r>
            <a:r>
              <a:rPr lang="en-US" dirty="0" err="1" smtClean="0"/>
              <a:t>kako</a:t>
            </a:r>
            <a:r>
              <a:rPr lang="en-US" dirty="0" smtClean="0"/>
              <a:t> je </a:t>
            </a:r>
            <a:r>
              <a:rPr lang="en-US" dirty="0" err="1" smtClean="0"/>
              <a:t>rađeno</a:t>
            </a:r>
            <a:r>
              <a:rPr lang="en-US" dirty="0" smtClean="0"/>
              <a:t> u </a:t>
            </a:r>
            <a:r>
              <a:rPr lang="en-US" dirty="0" err="1" smtClean="0"/>
              <a:t>prošlosti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Postojeće stanje</a:t>
            </a:r>
          </a:p>
          <a:p>
            <a:r>
              <a:rPr lang="en-US" dirty="0" err="1" smtClean="0"/>
              <a:t>Unapređivanje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planirani</a:t>
            </a:r>
            <a:r>
              <a:rPr lang="en-US" dirty="0" smtClean="0"/>
              <a:t> </a:t>
            </a:r>
            <a:r>
              <a:rPr lang="en-US" dirty="0" err="1" smtClean="0"/>
              <a:t>radovi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Sadržaj: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Lokalni SCADA sistemi</a:t>
            </a:r>
            <a:br>
              <a:rPr lang="en-US" sz="3600" dirty="0" smtClean="0"/>
            </a:br>
            <a:r>
              <a:rPr lang="en-US" sz="3600" dirty="0" smtClean="0"/>
              <a:t>(postojeće stanje)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2676144" cy="639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Institut Mihailo Pupin</a:t>
            </a:r>
          </a:p>
          <a:p>
            <a:pPr algn="l"/>
            <a:r>
              <a:rPr lang="en-US" dirty="0" smtClean="0"/>
              <a:t>View 2, View 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81400" y="2667000"/>
            <a:ext cx="2057400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Siemens</a:t>
            </a:r>
          </a:p>
          <a:p>
            <a:r>
              <a:rPr lang="en-US" dirty="0" err="1" smtClean="0"/>
              <a:t>WinCC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77333" y="3429000"/>
            <a:ext cx="2065868" cy="2697163"/>
          </a:xfrm>
        </p:spPr>
        <p:txBody>
          <a:bodyPr/>
          <a:lstStyle/>
          <a:p>
            <a:r>
              <a:rPr lang="en-US" dirty="0" smtClean="0"/>
              <a:t>TS Podgorica 1</a:t>
            </a:r>
          </a:p>
          <a:p>
            <a:r>
              <a:rPr lang="en-US" dirty="0" smtClean="0"/>
              <a:t>TS </a:t>
            </a:r>
            <a:r>
              <a:rPr lang="en-US" dirty="0" err="1" smtClean="0"/>
              <a:t>Nikšić</a:t>
            </a:r>
            <a:r>
              <a:rPr lang="en-US" dirty="0" smtClean="0"/>
              <a:t> </a:t>
            </a:r>
          </a:p>
          <a:p>
            <a:r>
              <a:rPr lang="en-US" dirty="0" smtClean="0"/>
              <a:t>TS Podgorica 2</a:t>
            </a:r>
          </a:p>
          <a:p>
            <a:r>
              <a:rPr lang="en-US" dirty="0" smtClean="0"/>
              <a:t>TS Pljevlja 2</a:t>
            </a:r>
          </a:p>
          <a:p>
            <a:r>
              <a:rPr lang="en-US" dirty="0" smtClean="0"/>
              <a:t>TS Ribarevine</a:t>
            </a:r>
          </a:p>
          <a:p>
            <a:r>
              <a:rPr lang="en-US" dirty="0" smtClean="0"/>
              <a:t>TS Mojkovac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1" y="3429000"/>
            <a:ext cx="2286000" cy="2697163"/>
          </a:xfrm>
        </p:spPr>
        <p:txBody>
          <a:bodyPr/>
          <a:lstStyle/>
          <a:p>
            <a:r>
              <a:rPr lang="en-US" dirty="0" smtClean="0"/>
              <a:t>TS Podgorica 2</a:t>
            </a:r>
          </a:p>
          <a:p>
            <a:r>
              <a:rPr lang="en-US" dirty="0" smtClean="0"/>
              <a:t>TS Kotor</a:t>
            </a:r>
          </a:p>
          <a:p>
            <a:r>
              <a:rPr lang="en-US" dirty="0" smtClean="0"/>
              <a:t>TS Lastva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324600" y="2667000"/>
            <a:ext cx="2057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4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ABB</a:t>
            </a:r>
          </a:p>
          <a:p>
            <a:r>
              <a:rPr lang="en-US" dirty="0" err="1" smtClean="0"/>
              <a:t>MicroSCADA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53200" y="3429000"/>
            <a:ext cx="22860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TS Virpazar</a:t>
            </a:r>
          </a:p>
          <a:p>
            <a:r>
              <a:rPr lang="en-US" dirty="0" smtClean="0"/>
              <a:t>TS Nikšić 2</a:t>
            </a:r>
          </a:p>
        </p:txBody>
      </p:sp>
    </p:spTree>
    <p:extLst>
      <p:ext uri="{BB962C8B-B14F-4D97-AF65-F5344CB8AC3E}">
        <p14:creationId xmlns:p14="http://schemas.microsoft.com/office/powerpoint/2010/main" val="40027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Konfiguracija sistema</a:t>
            </a:r>
            <a:endParaRPr lang="en-US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315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752600"/>
            <a:ext cx="567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Lokalni</a:t>
            </a:r>
            <a:r>
              <a:rPr lang="en-US" dirty="0" smtClean="0">
                <a:solidFill>
                  <a:schemeClr val="tx2"/>
                </a:solidFill>
              </a:rPr>
              <a:t> SCADA </a:t>
            </a:r>
            <a:r>
              <a:rPr lang="en-US" dirty="0" err="1" smtClean="0">
                <a:solidFill>
                  <a:schemeClr val="tx2"/>
                </a:solidFill>
              </a:rPr>
              <a:t>sistemi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dok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nijesu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povezani</a:t>
            </a:r>
            <a:r>
              <a:rPr lang="en-US" dirty="0" smtClean="0">
                <a:solidFill>
                  <a:schemeClr val="tx2"/>
                </a:solidFill>
              </a:rPr>
              <a:t> IED-</a:t>
            </a:r>
            <a:r>
              <a:rPr lang="en-US" dirty="0" err="1" smtClean="0">
                <a:solidFill>
                  <a:schemeClr val="tx2"/>
                </a:solidFill>
              </a:rPr>
              <a:t>ovi</a:t>
            </a:r>
            <a:r>
              <a:rPr lang="en-US" dirty="0" smtClean="0">
                <a:solidFill>
                  <a:schemeClr val="tx2"/>
                </a:solidFill>
              </a:rPr>
              <a:t> u </a:t>
            </a:r>
            <a:r>
              <a:rPr lang="en-US" dirty="0" err="1" smtClean="0">
                <a:solidFill>
                  <a:schemeClr val="tx2"/>
                </a:solidFill>
              </a:rPr>
              <a:t>sistem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Ormar mjernih pretvarača za mjerenja </a:t>
            </a:r>
            <a:r>
              <a:rPr lang="en-US" sz="3600" dirty="0" err="1" smtClean="0"/>
              <a:t>i</a:t>
            </a:r>
            <a:r>
              <a:rPr lang="en-US" sz="3600" dirty="0" smtClean="0"/>
              <a:t> ormar releja za signalizaciju</a:t>
            </a:r>
            <a:endParaRPr lang="en-US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1"/>
            <a:ext cx="3124200" cy="495299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600200"/>
            <a:ext cx="2057399" cy="4953000"/>
          </a:xfrm>
        </p:spPr>
      </p:pic>
    </p:spTree>
    <p:extLst>
      <p:ext uri="{BB962C8B-B14F-4D97-AF65-F5344CB8AC3E}">
        <p14:creationId xmlns:p14="http://schemas.microsoft.com/office/powerpoint/2010/main" val="117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600" dirty="0" smtClean="0"/>
              <a:t>Stanični računar </a:t>
            </a:r>
            <a:r>
              <a:rPr lang="en-US" sz="3600" dirty="0" smtClean="0"/>
              <a:t>AT32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sr-Latn-CS" sz="3600" dirty="0" smtClean="0"/>
              <a:t>o</a:t>
            </a:r>
            <a:r>
              <a:rPr lang="en-US" sz="3600" dirty="0" err="1" smtClean="0"/>
              <a:t>rmar</a:t>
            </a:r>
            <a:r>
              <a:rPr lang="en-US" sz="3600" dirty="0" smtClean="0"/>
              <a:t> sa serverima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356" y="2672558"/>
            <a:ext cx="4572000" cy="2884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828800"/>
            <a:ext cx="28194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88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HMI računar</a:t>
            </a:r>
            <a:br>
              <a:rPr lang="en-US" sz="3600" dirty="0" smtClean="0"/>
            </a:br>
            <a:r>
              <a:rPr lang="en-US" sz="3600" dirty="0" err="1" smtClean="0"/>
              <a:t>jednopolna</a:t>
            </a:r>
            <a:r>
              <a:rPr lang="en-US" sz="3600" dirty="0" smtClean="0"/>
              <a:t> </a:t>
            </a:r>
            <a:r>
              <a:rPr lang="en-US" sz="3600" dirty="0" err="1" smtClean="0"/>
              <a:t>šema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r>
              <a:rPr lang="en-US" sz="3600" dirty="0" err="1" smtClean="0"/>
              <a:t>lista</a:t>
            </a:r>
            <a:r>
              <a:rPr lang="en-US" sz="3600" dirty="0" smtClean="0"/>
              <a:t> </a:t>
            </a:r>
            <a:r>
              <a:rPr lang="en-US" sz="3600" dirty="0" err="1" smtClean="0"/>
              <a:t>događaja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362200"/>
            <a:ext cx="38227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62200"/>
            <a:ext cx="3822700" cy="3809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23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/>
          <a:lstStyle/>
          <a:p>
            <a:r>
              <a:rPr lang="en-US" dirty="0" err="1" smtClean="0"/>
              <a:t>Zamjena</a:t>
            </a:r>
            <a:r>
              <a:rPr lang="en-US" dirty="0" smtClean="0"/>
              <a:t> releja</a:t>
            </a:r>
          </a:p>
          <a:p>
            <a:r>
              <a:rPr lang="en-US" dirty="0" err="1" smtClean="0"/>
              <a:t>Uvođenje</a:t>
            </a:r>
            <a:r>
              <a:rPr lang="en-US" dirty="0" smtClean="0"/>
              <a:t> u </a:t>
            </a:r>
            <a:r>
              <a:rPr lang="en-US" dirty="0" err="1" smtClean="0"/>
              <a:t>lokalni</a:t>
            </a:r>
            <a:r>
              <a:rPr lang="en-US" dirty="0" smtClean="0"/>
              <a:t> SCADA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upravljačkih</a:t>
            </a:r>
            <a:r>
              <a:rPr lang="en-US" dirty="0" smtClean="0"/>
              <a:t> I </a:t>
            </a:r>
            <a:r>
              <a:rPr lang="en-US" dirty="0" err="1" smtClean="0"/>
              <a:t>zaštitnih</a:t>
            </a:r>
            <a:r>
              <a:rPr lang="en-US" dirty="0" smtClean="0"/>
              <a:t> releja</a:t>
            </a:r>
          </a:p>
          <a:p>
            <a:r>
              <a:rPr lang="en-US" dirty="0" err="1" smtClean="0"/>
              <a:t>Uvođenje</a:t>
            </a:r>
            <a:r>
              <a:rPr lang="en-US" dirty="0" smtClean="0"/>
              <a:t> </a:t>
            </a:r>
            <a:r>
              <a:rPr lang="en-US" dirty="0" err="1" smtClean="0"/>
              <a:t>komandovanja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NDC-a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upravljačke</a:t>
            </a:r>
            <a:r>
              <a:rPr lang="en-US" dirty="0" smtClean="0"/>
              <a:t> </a:t>
            </a:r>
            <a:r>
              <a:rPr lang="en-US" dirty="0" err="1" smtClean="0"/>
              <a:t>jedinice</a:t>
            </a:r>
            <a:endParaRPr lang="en-US" dirty="0" smtClean="0"/>
          </a:p>
          <a:p>
            <a:r>
              <a:rPr lang="en-US" dirty="0" err="1" smtClean="0"/>
              <a:t>Formiranje</a:t>
            </a:r>
            <a:r>
              <a:rPr lang="en-US" dirty="0" smtClean="0"/>
              <a:t> </a:t>
            </a:r>
            <a:r>
              <a:rPr lang="en-US" dirty="0" err="1" smtClean="0"/>
              <a:t>procesnih</a:t>
            </a:r>
            <a:r>
              <a:rPr lang="en-US" dirty="0" smtClean="0"/>
              <a:t> </a:t>
            </a:r>
            <a:r>
              <a:rPr lang="en-US" dirty="0" err="1" smtClean="0"/>
              <a:t>mreža</a:t>
            </a:r>
            <a:endParaRPr lang="en-US" dirty="0" smtClean="0"/>
          </a:p>
          <a:p>
            <a:r>
              <a:rPr lang="en-US" dirty="0" err="1" smtClean="0"/>
              <a:t>Optička</a:t>
            </a:r>
            <a:r>
              <a:rPr lang="en-US" dirty="0" smtClean="0"/>
              <a:t> </a:t>
            </a:r>
            <a:r>
              <a:rPr lang="en-US" dirty="0" err="1" smtClean="0"/>
              <a:t>infrastruktura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Unapređenje</a:t>
            </a:r>
            <a:r>
              <a:rPr lang="en-US" sz="3600" dirty="0" smtClean="0"/>
              <a:t> </a:t>
            </a:r>
            <a:r>
              <a:rPr lang="en-US" sz="3600" dirty="0" err="1" smtClean="0"/>
              <a:t>sistema</a:t>
            </a:r>
            <a:r>
              <a:rPr lang="sr-Latn-CS" sz="3600" dirty="0" smtClean="0"/>
              <a:t> kroz projekat rekonstrukcije sistema upravljanja i zaštita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99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/>
          <a:lstStyle/>
          <a:p>
            <a:r>
              <a:rPr lang="sr-Latn-CS" dirty="0" smtClean="0"/>
              <a:t>Ormar upravljanja i ormar zaštita</a:t>
            </a:r>
            <a:endParaRPr lang="sr-Latn-C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83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280</TotalTime>
  <Words>243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Waveform</vt:lpstr>
      <vt:lpstr>Pregled lokalnih SCADA sistema u CGES-u s posebnim osvrtom na njihovo unapređenje</vt:lpstr>
      <vt:lpstr>Sadržaj:</vt:lpstr>
      <vt:lpstr> Lokalni SCADA sistemi (postojeće stanje) </vt:lpstr>
      <vt:lpstr>Konfiguracija sistema</vt:lpstr>
      <vt:lpstr>Ormar mjernih pretvarača za mjerenja i ormar releja za signalizaciju</vt:lpstr>
      <vt:lpstr>Stanični računar AT32 i ormar sa serverima</vt:lpstr>
      <vt:lpstr>HMI računar jednopolna šema i lista događaja</vt:lpstr>
      <vt:lpstr>Unapređenje sistema kroz projekat rekonstrukcije sistema upravljanja i zaštita</vt:lpstr>
      <vt:lpstr>Ormar upravljanja i ormar zaštita</vt:lpstr>
      <vt:lpstr>Lokalni SCADA sistem nakon unapređenja uz zadržavanje postojeće opreme</vt:lpstr>
      <vt:lpstr>Topologija prsten  </vt:lpstr>
      <vt:lpstr>Topologija prsten</vt:lpstr>
      <vt:lpstr>Topologija zvijezda (kombinacija prsten-zvijezda)</vt:lpstr>
      <vt:lpstr>Nivoi upravljanja nakon unapređenja sistema</vt:lpstr>
      <vt:lpstr>Planirani radovi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Pregled lokalnih SCADA sistema u CGES-u s posebnim osvrtom na njihovo unapređenje</dc:title>
  <dc:creator>Miljan</dc:creator>
  <cp:lastModifiedBy>Miljan</cp:lastModifiedBy>
  <cp:revision>25</cp:revision>
  <dcterms:created xsi:type="dcterms:W3CDTF">2015-05-08T08:46:56Z</dcterms:created>
  <dcterms:modified xsi:type="dcterms:W3CDTF">2015-05-13T07:32:06Z</dcterms:modified>
</cp:coreProperties>
</file>